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al Nova Condensed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Codec Pro" panose="020B0604020202020204" charset="0"/>
      <p:regular r:id="rId25"/>
    </p:embeddedFont>
    <p:embeddedFont>
      <p:font typeface="Codec Pro Bold" panose="020B0604020202020204" charset="0"/>
      <p:regular r:id="rId26"/>
    </p:embeddedFont>
    <p:embeddedFont>
      <p:font typeface="Roboto" panose="02000000000000000000" pitchFamily="2" charset="0"/>
      <p:regular r:id="rId27"/>
      <p:bold r:id="rId28"/>
    </p:embeddedFont>
    <p:embeddedFont>
      <p:font typeface="Roboto Bold" panose="020000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33189-E226-4B9F-8F05-1ECEF7208944}" type="datetimeFigureOut">
              <a:rPr lang="sk-SK" smtClean="0"/>
              <a:t>6. 9. 2023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8972-A3D3-442B-AD68-C42CAC30E4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725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Roboto"/>
              </a:rPr>
              <a:t>Trendom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mobility 21.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storočia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prechod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od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spaľovacieho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motora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k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elektrickým</a:t>
            </a:r>
            <a:r>
              <a:rPr lang="en-US" sz="12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oboto"/>
              </a:rPr>
              <a:t>vozidlám</a:t>
            </a:r>
            <a:endParaRPr lang="en-US" sz="1200" dirty="0">
              <a:solidFill>
                <a:srgbClr val="000000"/>
              </a:solidFill>
              <a:latin typeface="Roboto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38972-A3D3-442B-AD68-C42CAC30E41C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555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hyperlink" Target="https://www.facebook.com/3MONsro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inkedin.com/company/86298192/admin/feed/posts/" TargetMode="External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440" y="0"/>
            <a:ext cx="6448853" cy="4557087"/>
          </a:xfrm>
          <a:custGeom>
            <a:avLst/>
            <a:gdLst/>
            <a:ahLst/>
            <a:cxnLst/>
            <a:rect l="l" t="t" r="r" b="b"/>
            <a:pathLst>
              <a:path w="6448853" h="4557087">
                <a:moveTo>
                  <a:pt x="0" y="0"/>
                </a:moveTo>
                <a:lnTo>
                  <a:pt x="6448853" y="0"/>
                </a:lnTo>
                <a:lnTo>
                  <a:pt x="6448853" y="4557087"/>
                </a:lnTo>
                <a:lnTo>
                  <a:pt x="0" y="4557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1875734" y="7304865"/>
            <a:ext cx="1969411" cy="1969411"/>
          </a:xfrm>
          <a:custGeom>
            <a:avLst/>
            <a:gdLst/>
            <a:ahLst/>
            <a:cxnLst/>
            <a:rect l="l" t="t" r="r" b="b"/>
            <a:pathLst>
              <a:path w="1969411" h="1969411">
                <a:moveTo>
                  <a:pt x="0" y="0"/>
                </a:moveTo>
                <a:lnTo>
                  <a:pt x="1969411" y="0"/>
                </a:lnTo>
                <a:lnTo>
                  <a:pt x="1969411" y="1969410"/>
                </a:lnTo>
                <a:lnTo>
                  <a:pt x="0" y="1969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0" y="4322729"/>
            <a:ext cx="7382529" cy="5964271"/>
          </a:xfrm>
          <a:custGeom>
            <a:avLst/>
            <a:gdLst/>
            <a:ahLst/>
            <a:cxnLst/>
            <a:rect l="l" t="t" r="r" b="b"/>
            <a:pathLst>
              <a:path w="7382529" h="5964271">
                <a:moveTo>
                  <a:pt x="0" y="0"/>
                </a:moveTo>
                <a:lnTo>
                  <a:pt x="7382529" y="0"/>
                </a:lnTo>
                <a:lnTo>
                  <a:pt x="7382529" y="5964271"/>
                </a:lnTo>
                <a:lnTo>
                  <a:pt x="0" y="5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24" b="-624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091105" y="5370642"/>
            <a:ext cx="5557718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739"/>
              </a:lnSpc>
            </a:pPr>
            <a:r>
              <a:rPr lang="en-US" sz="4099" u="none">
                <a:solidFill>
                  <a:srgbClr val="000000"/>
                </a:solidFill>
                <a:latin typeface="Roboto"/>
              </a:rPr>
              <a:t>Ing. Simona Kalinovská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60440" y="819150"/>
            <a:ext cx="952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8379581" y="585634"/>
            <a:ext cx="8961717" cy="32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F9A635"/>
                </a:solidFill>
                <a:latin typeface="Roboto Bold"/>
              </a:rPr>
              <a:t>Robotizácia v hasení: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737373"/>
                </a:solidFill>
                <a:latin typeface="Roboto Bold"/>
              </a:rPr>
              <a:t>Možnosti a spôsobilosti robota </a:t>
            </a:r>
          </a:p>
          <a:p>
            <a:pPr algn="ctr">
              <a:lnSpc>
                <a:spcPts val="6580"/>
              </a:lnSpc>
              <a:spcBef>
                <a:spcPct val="0"/>
              </a:spcBef>
            </a:pPr>
            <a:r>
              <a:rPr lang="en-US" sz="4700">
                <a:solidFill>
                  <a:srgbClr val="737373"/>
                </a:solidFill>
                <a:latin typeface="Roboto Bold"/>
              </a:rPr>
              <a:t>Colossus pri zásahoch proti požiarom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5270260"/>
            <a:ext cx="9144000" cy="5143500"/>
            <a:chOff x="0" y="0"/>
            <a:chExt cx="5852160" cy="3291840"/>
          </a:xfrm>
        </p:grpSpPr>
        <p:sp>
          <p:nvSpPr>
            <p:cNvPr id="3" name="Freeform 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4337" r="-44337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105281" r="-105281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89082" r="-89082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918711" y="-1246413"/>
            <a:ext cx="6058479" cy="5246370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7730" r="-7730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630" y="438156"/>
            <a:ext cx="7756624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Roboto Bold"/>
              </a:rPr>
              <a:t>COLOSSUS: </a:t>
            </a:r>
            <a:r>
              <a:rPr lang="en-US" sz="6000">
                <a:solidFill>
                  <a:srgbClr val="F9A635"/>
                </a:solidFill>
                <a:latin typeface="Roboto Bold"/>
              </a:rPr>
              <a:t>RAMETRE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1549" y="4048519"/>
            <a:ext cx="8514907" cy="544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 Bold"/>
              </a:rPr>
              <a:t>Technické parametre: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podvozok (chassis) vyrobený z leteckého hliníka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vodný/penový kanón (1000 / 3000 litrov za minútu)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otočná veža s kamerou, 30x zoom, termálna kamera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schopnosť ťahať bremeno o hmotnosti 1000 kg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nosnosť 500 kg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rozmery: š: 78 cm / v: 76 cm / d: 160 cm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hmotnosť: 525 kg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pohon: 2 elektrické motory o výkone 2 x 4000 Wattov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energia: 6 mimoriadne odolných lítium-iónov batérií SHARK Energy (14S8P - 48V - 27AH)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výdrž: 12 hodín nasadenia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vodeodolnosť zodpovedá štandardu IP67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86457" y="1688504"/>
            <a:ext cx="8618629" cy="2491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 Bold"/>
              </a:rPr>
              <a:t>Manévrovateľnosť:</a:t>
            </a:r>
          </a:p>
          <a:p>
            <a:pPr marL="518165" lvl="1" indent="-259082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prekonávanie prekážok do výšky 30 cm</a:t>
            </a:r>
          </a:p>
          <a:p>
            <a:pPr marL="518165" lvl="1" indent="-259082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rýchlosť: 5 km/h</a:t>
            </a:r>
          </a:p>
          <a:p>
            <a:pPr marL="518165" lvl="1" indent="-259082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prekonáva stúpanie sklonom až do 40°</a:t>
            </a:r>
          </a:p>
          <a:p>
            <a:pPr marL="518165" lvl="1" indent="-259082" algn="just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zvládne nasadenie na ploche s bočným náklonom do 35°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01858" y="5852300"/>
            <a:ext cx="3184727" cy="2757830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1424" b="-142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710938" y="295281"/>
            <a:ext cx="9083427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Roboto Bold"/>
              </a:rPr>
              <a:t>COLOSSUS: </a:t>
            </a:r>
            <a:r>
              <a:rPr lang="en-US" sz="6000">
                <a:solidFill>
                  <a:srgbClr val="F9A635"/>
                </a:solidFill>
                <a:latin typeface="Roboto Bold"/>
              </a:rPr>
              <a:t>MODULARITA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0974" y="1428744"/>
            <a:ext cx="16230600" cy="4514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Robot je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vybavený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telemetriou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podporou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videoprenosu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HD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kamerou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denným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nočným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videním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oboto Bold"/>
              </a:rPr>
              <a:t>Robot Colossus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vyniká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modularitou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vďaka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ktorej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dokáže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plniť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viacero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úloh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počas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jedného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nasadenia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. Je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skonštruovaný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tak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aby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výmena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modulov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netrvala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dlhšie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než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 30 </a:t>
            </a:r>
            <a:r>
              <a:rPr lang="en-US" sz="2000" dirty="0" err="1">
                <a:solidFill>
                  <a:srgbClr val="000000"/>
                </a:solidFill>
                <a:latin typeface="Roboto Bold"/>
              </a:rPr>
              <a:t>sekúnd</a:t>
            </a:r>
            <a:r>
              <a:rPr lang="en-US" sz="2000" dirty="0">
                <a:solidFill>
                  <a:srgbClr val="000000"/>
                </a:solidFill>
                <a:latin typeface="Roboto Bold"/>
              </a:rPr>
              <a:t>.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Dokáže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pracovať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viacerými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typmi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vodného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dela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typu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POK, AWG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či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TFT. Colossus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možno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nasadiť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akcie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vybavený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ďalšími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voliteľnými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modulmi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napríklad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ventilátorom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odvetranie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dymu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robotickej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ruky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nosidiel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prevoz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ranených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predného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motorizovaného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nárazníka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bullbar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prekonávanie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prekážok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prerážanie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priechodov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alebo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koša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transport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vybavenia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Senzorické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schopnosti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robota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možno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rozšíriť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nasadením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dodatočných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CBRN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senzorov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just">
              <a:lnSpc>
                <a:spcPts val="252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252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44594" y="7231214"/>
            <a:ext cx="3184727" cy="2757830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1295" b="-1295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843583" y="5852300"/>
            <a:ext cx="3184727" cy="275783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1797" b="-1797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360680" y="7231214"/>
            <a:ext cx="3184727" cy="275783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t="-908" b="-908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885684" y="5852300"/>
            <a:ext cx="3184727" cy="275783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t="-4072" r="-5414" b="-407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402781" y="7380954"/>
            <a:ext cx="3184727" cy="2757830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t="-1424" b="-142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5899211" y="6002039"/>
            <a:ext cx="3184727" cy="275783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t="-499" b="-286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402781" y="4473385"/>
            <a:ext cx="3184727" cy="2757830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/>
              <a:stretch>
                <a:fillRect t="-984" b="-98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8350534" y="4332739"/>
            <a:ext cx="3184727" cy="2757830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/>
              <a:stretch>
                <a:fillRect t="-1695" b="-1695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8447" b="-2844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1028700" y="2290130"/>
            <a:ext cx="8785363" cy="448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Robot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Rhyno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Protect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bol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vyvinutý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ako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menší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"brat"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už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predstaveného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robota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Colossus.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Jeho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hlavným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účelom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je podpora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hasičských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výjazdoch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just">
              <a:lnSpc>
                <a:spcPts val="322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220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Je 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niečo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kompaktnejší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ako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Colossus.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Jeho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funkcie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rozmery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boli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špeciálne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navrhnuté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pre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nasadenie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úzkych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priestorov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akými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sú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nemocnice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šachty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metro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alebo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letiská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algn="just">
              <a:lnSpc>
                <a:spcPts val="322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220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Robot RHYNO PROTECT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dokonale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plní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požiadavky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oblastiach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civilnej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priemyselnej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bezpečnosti.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Zvláda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úlohy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ako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pozorovanie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hasenie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prieskum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zber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informácii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transport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materiálu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či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evakuácie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osôb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0" lvl="0" indent="0" algn="just">
              <a:lnSpc>
                <a:spcPts val="3220"/>
              </a:lnSpc>
              <a:spcBef>
                <a:spcPct val="0"/>
              </a:spcBef>
            </a:pPr>
            <a:endParaRPr lang="en-US" sz="2300" dirty="0">
              <a:solidFill>
                <a:srgbClr val="000000"/>
              </a:solidFill>
              <a:latin typeface="Codec Pro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470302" y="1759753"/>
            <a:ext cx="9315128" cy="9371904"/>
            <a:chOff x="0" y="0"/>
            <a:chExt cx="6250940" cy="62890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50940" cy="6289040"/>
            </a:xfrm>
            <a:custGeom>
              <a:avLst/>
              <a:gdLst/>
              <a:ahLst/>
              <a:cxnLst/>
              <a:rect l="l" t="t" r="r" b="b"/>
              <a:pathLst>
                <a:path w="6250940" h="6289040">
                  <a:moveTo>
                    <a:pt x="0" y="6289040"/>
                  </a:moveTo>
                  <a:lnTo>
                    <a:pt x="379730" y="3952240"/>
                  </a:lnTo>
                  <a:lnTo>
                    <a:pt x="2546350" y="1804670"/>
                  </a:lnTo>
                  <a:lnTo>
                    <a:pt x="4028440" y="532130"/>
                  </a:lnTo>
                  <a:lnTo>
                    <a:pt x="6250940" y="0"/>
                  </a:lnTo>
                  <a:lnTo>
                    <a:pt x="6250940" y="2868930"/>
                  </a:lnTo>
                  <a:lnTo>
                    <a:pt x="5871210" y="6060440"/>
                  </a:lnTo>
                  <a:lnTo>
                    <a:pt x="3153410" y="5871210"/>
                  </a:lnTo>
                  <a:close/>
                </a:path>
              </a:pathLst>
            </a:custGeom>
            <a:blipFill>
              <a:blip r:embed="rId3"/>
              <a:stretch>
                <a:fillRect l="-39364" r="-3936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004620" y="361956"/>
            <a:ext cx="6278761" cy="112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Codec Pro Bold"/>
              </a:rPr>
              <a:t>RHYNO </a:t>
            </a:r>
            <a:r>
              <a:rPr lang="en-US" sz="6000">
                <a:solidFill>
                  <a:srgbClr val="FAA738"/>
                </a:solidFill>
                <a:latin typeface="Codec Pro Bold"/>
              </a:rPr>
              <a:t>PROTECT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6760" y="6183905"/>
            <a:ext cx="7146630" cy="4019979"/>
            <a:chOff x="0" y="0"/>
            <a:chExt cx="5852160" cy="3291840"/>
          </a:xfrm>
        </p:grpSpPr>
        <p:sp>
          <p:nvSpPr>
            <p:cNvPr id="3" name="Freeform 3"/>
            <p:cNvSpPr/>
            <p:nvPr/>
          </p:nvSpPr>
          <p:spPr>
            <a:xfrm>
              <a:off x="0" y="17399"/>
              <a:ext cx="1966214" cy="3243707"/>
            </a:xfrm>
            <a:custGeom>
              <a:avLst/>
              <a:gdLst/>
              <a:ahLst/>
              <a:cxnLst/>
              <a:rect l="l" t="t" r="r" b="b"/>
              <a:pathLst>
                <a:path w="1966214" h="3243707">
                  <a:moveTo>
                    <a:pt x="0" y="0"/>
                  </a:moveTo>
                  <a:lnTo>
                    <a:pt x="1966214" y="0"/>
                  </a:lnTo>
                  <a:lnTo>
                    <a:pt x="1966214" y="3243707"/>
                  </a:lnTo>
                  <a:lnTo>
                    <a:pt x="0" y="3243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9888" r="-19888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74723" y="17399"/>
              <a:ext cx="1981581" cy="3243707"/>
            </a:xfrm>
            <a:custGeom>
              <a:avLst/>
              <a:gdLst/>
              <a:ahLst/>
              <a:cxnLst/>
              <a:rect l="l" t="t" r="r" b="b"/>
              <a:pathLst>
                <a:path w="1981581" h="3243707">
                  <a:moveTo>
                    <a:pt x="1981581" y="3243707"/>
                  </a:moveTo>
                  <a:lnTo>
                    <a:pt x="0" y="3243707"/>
                  </a:lnTo>
                  <a:lnTo>
                    <a:pt x="0" y="0"/>
                  </a:lnTo>
                  <a:lnTo>
                    <a:pt x="1981581" y="0"/>
                  </a:lnTo>
                  <a:lnTo>
                    <a:pt x="1981581" y="3243707"/>
                  </a:lnTo>
                  <a:close/>
                </a:path>
              </a:pathLst>
            </a:custGeom>
            <a:blipFill>
              <a:blip r:embed="rId3"/>
              <a:stretch>
                <a:fillRect l="-45682" r="-45682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Freeform 5"/>
            <p:cNvSpPr/>
            <p:nvPr/>
          </p:nvSpPr>
          <p:spPr>
            <a:xfrm>
              <a:off x="3966337" y="17399"/>
              <a:ext cx="1885823" cy="3259074"/>
            </a:xfrm>
            <a:custGeom>
              <a:avLst/>
              <a:gdLst/>
              <a:ahLst/>
              <a:cxnLst/>
              <a:rect l="l" t="t" r="r" b="b"/>
              <a:pathLst>
                <a:path w="1885823" h="3259074">
                  <a:moveTo>
                    <a:pt x="1885823" y="3259074"/>
                  </a:moveTo>
                  <a:lnTo>
                    <a:pt x="0" y="3259074"/>
                  </a:lnTo>
                  <a:lnTo>
                    <a:pt x="0" y="0"/>
                  </a:lnTo>
                  <a:lnTo>
                    <a:pt x="1885823" y="0"/>
                  </a:lnTo>
                  <a:lnTo>
                    <a:pt x="1885823" y="3259074"/>
                  </a:lnTo>
                  <a:close/>
                </a:path>
              </a:pathLst>
            </a:custGeom>
            <a:blipFill>
              <a:blip r:embed="rId4"/>
              <a:stretch>
                <a:fillRect l="-58585" r="-58585"/>
              </a:stretch>
            </a:blipFill>
          </p:spPr>
          <p:txBody>
            <a:bodyPr/>
            <a:lstStyle/>
            <a:p>
              <a:endParaRPr lang="sk-SK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852160" cy="3291840"/>
            </a:xfrm>
            <a:custGeom>
              <a:avLst/>
              <a:gdLst/>
              <a:ahLst/>
              <a:cxnLst/>
              <a:rect l="l" t="t" r="r" b="b"/>
              <a:pathLst>
                <a:path w="5852160" h="3291840">
                  <a:moveTo>
                    <a:pt x="5852160" y="3291840"/>
                  </a:moveTo>
                  <a:lnTo>
                    <a:pt x="0" y="3291840"/>
                  </a:lnTo>
                  <a:lnTo>
                    <a:pt x="0" y="0"/>
                  </a:lnTo>
                  <a:lnTo>
                    <a:pt x="5852160" y="0"/>
                  </a:lnTo>
                  <a:lnTo>
                    <a:pt x="5852160" y="329184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052382" y="5602768"/>
            <a:ext cx="2816228" cy="2438727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t="-1744" b="-174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360070" y="2757648"/>
            <a:ext cx="6897400" cy="379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2000" b="1" dirty="0" err="1">
                <a:solidFill>
                  <a:srgbClr val="000000"/>
                </a:solidFill>
                <a:latin typeface="Roboto"/>
              </a:rPr>
              <a:t>Modularita</a:t>
            </a:r>
            <a:r>
              <a:rPr lang="en-US" sz="2000" b="1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algn="just">
              <a:lnSpc>
                <a:spcPts val="2520"/>
              </a:lnSpc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Rhyno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Protect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má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6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možností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dodatočnej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konfigurácie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vodné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delo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voda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pena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 (1000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litrov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za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minútu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)</a:t>
            </a: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veža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kamerovým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systémom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otočná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360°</a:t>
            </a: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transportný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kôš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nosidlá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prevoz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ranených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osôb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možnosť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inštalácie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dodatočných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CBRN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senzorov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sada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sanitáciu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priestorov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8" lvl="1" indent="-194314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rameno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SH30 (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nosnosť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60 KG)</a:t>
            </a:r>
          </a:p>
          <a:p>
            <a:pPr algn="just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odec Pro"/>
            </a:endParaRPr>
          </a:p>
          <a:p>
            <a:pPr algn="just">
              <a:lnSpc>
                <a:spcPts val="2520"/>
              </a:lnSpc>
            </a:pPr>
            <a:endParaRPr lang="en-US" sz="1800" dirty="0">
              <a:solidFill>
                <a:srgbClr val="000000"/>
              </a:solidFill>
              <a:latin typeface="Codec Pro"/>
            </a:endParaRPr>
          </a:p>
          <a:p>
            <a:pPr marL="0" lvl="0" indent="0" algn="just">
              <a:lnSpc>
                <a:spcPts val="2520"/>
              </a:lnSpc>
              <a:spcBef>
                <a:spcPct val="0"/>
              </a:spcBef>
            </a:pPr>
            <a:endParaRPr lang="en-US" sz="1800" dirty="0">
              <a:solidFill>
                <a:srgbClr val="000000"/>
              </a:solidFill>
              <a:latin typeface="Codec Pro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314319" y="6974531"/>
            <a:ext cx="2816228" cy="2438727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t="-1504" b="-150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8052382" y="8193895"/>
            <a:ext cx="2816228" cy="2438727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 t="-1222" b="-1222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564256" y="8193895"/>
            <a:ext cx="2816228" cy="2438727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/>
              <a:stretch>
                <a:fillRect t="-1613" b="-1613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808771" y="6974531"/>
            <a:ext cx="2816228" cy="2438727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/>
              <a:stretch>
                <a:fillRect t="-1424" b="-1424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564256" y="5602768"/>
            <a:ext cx="2816228" cy="2438727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/>
              <a:stretch>
                <a:fillRect t="-1591" b="-1591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410298" y="361956"/>
            <a:ext cx="9467404" cy="219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Codec Pro Bold"/>
              </a:rPr>
              <a:t>RHYNO PROTECT: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A635"/>
                </a:solidFill>
                <a:latin typeface="Codec Pro Bold"/>
              </a:rPr>
              <a:t>VYBAVENIE A PARAMETRE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46021" y="2636091"/>
            <a:ext cx="7906380" cy="347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2000" b="1" dirty="0" err="1">
                <a:solidFill>
                  <a:srgbClr val="000000"/>
                </a:solidFill>
                <a:latin typeface="Roboto"/>
              </a:rPr>
              <a:t>Technické</a:t>
            </a:r>
            <a:r>
              <a:rPr lang="en-US" sz="2000" b="1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Roboto"/>
              </a:rPr>
              <a:t>parametre</a:t>
            </a:r>
            <a:r>
              <a:rPr lang="en-US" sz="2000" b="1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podvozok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(chassis)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vyrobený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leteckého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hliníka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schopnosť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ťahať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bremeno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hmotnosti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500 kg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nosnosť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250 kg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rozmery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 š: 76 cm / v: 53 cm / d: 115 cm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hmotnosť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 150 kg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pohon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 2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elektrické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motory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výkone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2 x 600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Wattov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energia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 2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mimoriadne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odolné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lítium-ióné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batérie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SHARK Energy (24V - 50A)</a:t>
            </a: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výdrž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 5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hodín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nasadenia</a:t>
            </a: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marL="388623" lvl="1" indent="-194312" algn="just">
              <a:lnSpc>
                <a:spcPts val="252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vodeodolnosť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zodpovedá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štandardu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IP67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8447" b="-28447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1789479" y="2423312"/>
            <a:ext cx="12548592" cy="535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00" dirty="0" err="1">
                <a:solidFill>
                  <a:srgbClr val="000000"/>
                </a:solidFill>
                <a:latin typeface="Roboto"/>
              </a:rPr>
              <a:t>diaľkové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ovládanie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robota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prostredníctvom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SHARK STATION. </a:t>
            </a:r>
            <a:endParaRPr lang="sk-SK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sk-SK" sz="2400" dirty="0">
                <a:solidFill>
                  <a:srgbClr val="000000"/>
                </a:solidFill>
                <a:latin typeface="Roboto"/>
              </a:rPr>
              <a:t>- d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ovoľuje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prenos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videa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ovládanie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otočnej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veže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kamerami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(zoom a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termokamera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)</a:t>
            </a: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telemetria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dáta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prenášané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robota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od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ovládacieho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modulu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prenos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možný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vzdialenosť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1000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metrov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pri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vizuálnom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kontakte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pomoc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pri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riadení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pomocou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virtuálnych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čiar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integrované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GPS</a:t>
            </a: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tablet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možno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obsluhovať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rukaviciach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nahrávanie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videa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snímania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fotografia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možnosť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streamu</a:t>
            </a:r>
            <a:endParaRPr lang="en-US" sz="24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499"/>
              </a:lnSpc>
            </a:pPr>
            <a:r>
              <a:rPr lang="en-US" sz="2400" dirty="0">
                <a:solidFill>
                  <a:srgbClr val="000000"/>
                </a:solidFill>
                <a:latin typeface="Roboto"/>
              </a:rPr>
              <a:t>- software </a:t>
            </a:r>
            <a:r>
              <a:rPr lang="en-US" sz="2400" dirty="0" err="1">
                <a:solidFill>
                  <a:srgbClr val="000000"/>
                </a:solidFill>
                <a:latin typeface="Roboto"/>
              </a:rPr>
              <a:t>vyvinutý</a:t>
            </a:r>
            <a:r>
              <a:rPr lang="en-US" sz="2400" dirty="0">
                <a:solidFill>
                  <a:srgbClr val="000000"/>
                </a:solidFill>
                <a:latin typeface="Roboto"/>
              </a:rPr>
              <a:t> v SHARK Robotics</a:t>
            </a:r>
          </a:p>
          <a:p>
            <a:pPr marL="0" lvl="0" indent="0" algn="just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000000"/>
              </a:solidFill>
              <a:latin typeface="Codec Pro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44000" y="4326277"/>
            <a:ext cx="9326880" cy="5246304"/>
            <a:chOff x="0" y="0"/>
            <a:chExt cx="112890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30584" b="-84446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59225" y="592568"/>
            <a:ext cx="15310098" cy="160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9A635"/>
                </a:solidFill>
                <a:latin typeface="Codec Pro Bold"/>
              </a:rPr>
              <a:t>SHARK STATION: </a:t>
            </a:r>
            <a:r>
              <a:rPr lang="en-US" sz="4399">
                <a:solidFill>
                  <a:srgbClr val="000000"/>
                </a:solidFill>
                <a:latin typeface="Codec Pro Bold"/>
              </a:rPr>
              <a:t>PLATFORMA PRE OVLÁDANIE ROBOTOV </a:t>
            </a:r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Codec Pro Bold"/>
              </a:rPr>
              <a:t>OD SHARK ROBOTICS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81327" y="2839138"/>
            <a:ext cx="8725346" cy="118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Roboto"/>
              </a:rPr>
              <a:t>Ďakujem</a:t>
            </a:r>
            <a:r>
              <a:rPr lang="en-US" sz="6600" dirty="0">
                <a:solidFill>
                  <a:srgbClr val="000000"/>
                </a:solidFill>
                <a:latin typeface="Roboto"/>
              </a:rPr>
              <a:t> za </a:t>
            </a:r>
            <a:r>
              <a:rPr lang="en-US" sz="6600" dirty="0" err="1">
                <a:solidFill>
                  <a:srgbClr val="000000"/>
                </a:solidFill>
                <a:latin typeface="Roboto"/>
              </a:rPr>
              <a:t>pozornosť</a:t>
            </a:r>
            <a:endParaRPr lang="en-US" sz="66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611750" y="4260628"/>
            <a:ext cx="10317062" cy="2704578"/>
            <a:chOff x="0" y="0"/>
            <a:chExt cx="8766791" cy="22981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66790" cy="2298180"/>
            </a:xfrm>
            <a:custGeom>
              <a:avLst/>
              <a:gdLst/>
              <a:ahLst/>
              <a:cxnLst/>
              <a:rect l="l" t="t" r="r" b="b"/>
              <a:pathLst>
                <a:path w="8766790" h="2298180">
                  <a:moveTo>
                    <a:pt x="0" y="0"/>
                  </a:moveTo>
                  <a:lnTo>
                    <a:pt x="0" y="2298180"/>
                  </a:lnTo>
                  <a:lnTo>
                    <a:pt x="8766790" y="2298180"/>
                  </a:lnTo>
                  <a:lnTo>
                    <a:pt x="8766790" y="0"/>
                  </a:lnTo>
                  <a:lnTo>
                    <a:pt x="0" y="0"/>
                  </a:lnTo>
                  <a:close/>
                  <a:moveTo>
                    <a:pt x="8705831" y="2237220"/>
                  </a:moveTo>
                  <a:lnTo>
                    <a:pt x="59690" y="2237220"/>
                  </a:lnTo>
                  <a:lnTo>
                    <a:pt x="59690" y="59690"/>
                  </a:lnTo>
                  <a:lnTo>
                    <a:pt x="8705831" y="59690"/>
                  </a:lnTo>
                  <a:lnTo>
                    <a:pt x="8705831" y="2237220"/>
                  </a:lnTo>
                  <a:close/>
                </a:path>
              </a:pathLst>
            </a:custGeom>
            <a:solidFill>
              <a:srgbClr val="FAA738"/>
            </a:solid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Freeform 5"/>
          <p:cNvSpPr/>
          <p:nvPr/>
        </p:nvSpPr>
        <p:spPr>
          <a:xfrm>
            <a:off x="6431086" y="-82728"/>
            <a:ext cx="4678390" cy="3305988"/>
          </a:xfrm>
          <a:custGeom>
            <a:avLst/>
            <a:gdLst/>
            <a:ahLst/>
            <a:cxnLst/>
            <a:rect l="l" t="t" r="r" b="b"/>
            <a:pathLst>
              <a:path w="4678390" h="3305988">
                <a:moveTo>
                  <a:pt x="0" y="0"/>
                </a:moveTo>
                <a:lnTo>
                  <a:pt x="4678390" y="0"/>
                </a:lnTo>
                <a:lnTo>
                  <a:pt x="4678390" y="3305988"/>
                </a:lnTo>
                <a:lnTo>
                  <a:pt x="0" y="3305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>
            <a:hlinkClick r:id="rId3" tooltip="https://www.facebook.com/3MONsro"/>
          </p:cNvPr>
          <p:cNvSpPr/>
          <p:nvPr/>
        </p:nvSpPr>
        <p:spPr>
          <a:xfrm>
            <a:off x="420832" y="8002574"/>
            <a:ext cx="607868" cy="607868"/>
          </a:xfrm>
          <a:custGeom>
            <a:avLst/>
            <a:gdLst/>
            <a:ahLst/>
            <a:cxnLst/>
            <a:rect l="l" t="t" r="r" b="b"/>
            <a:pathLst>
              <a:path w="607868" h="607868">
                <a:moveTo>
                  <a:pt x="0" y="0"/>
                </a:moveTo>
                <a:lnTo>
                  <a:pt x="607868" y="0"/>
                </a:lnTo>
                <a:lnTo>
                  <a:pt x="607868" y="607868"/>
                </a:lnTo>
                <a:lnTo>
                  <a:pt x="0" y="607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>
            <a:hlinkClick r:id="rId6" tooltip="https://www.linkedin.com/company/86298192/admin/feed/posts/"/>
          </p:cNvPr>
          <p:cNvSpPr/>
          <p:nvPr/>
        </p:nvSpPr>
        <p:spPr>
          <a:xfrm>
            <a:off x="420832" y="8742276"/>
            <a:ext cx="607868" cy="607868"/>
          </a:xfrm>
          <a:custGeom>
            <a:avLst/>
            <a:gdLst/>
            <a:ahLst/>
            <a:cxnLst/>
            <a:rect l="l" t="t" r="r" b="b"/>
            <a:pathLst>
              <a:path w="607868" h="607868">
                <a:moveTo>
                  <a:pt x="0" y="0"/>
                </a:moveTo>
                <a:lnTo>
                  <a:pt x="607868" y="0"/>
                </a:lnTo>
                <a:lnTo>
                  <a:pt x="607868" y="607868"/>
                </a:lnTo>
                <a:lnTo>
                  <a:pt x="0" y="607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7785575" y="7898658"/>
            <a:ext cx="1969411" cy="1969411"/>
          </a:xfrm>
          <a:custGeom>
            <a:avLst/>
            <a:gdLst/>
            <a:ahLst/>
            <a:cxnLst/>
            <a:rect l="l" t="t" r="r" b="b"/>
            <a:pathLst>
              <a:path w="1969411" h="1969411">
                <a:moveTo>
                  <a:pt x="0" y="0"/>
                </a:moveTo>
                <a:lnTo>
                  <a:pt x="1969411" y="0"/>
                </a:lnTo>
                <a:lnTo>
                  <a:pt x="1969411" y="1969411"/>
                </a:lnTo>
                <a:lnTo>
                  <a:pt x="0" y="19694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Box 9"/>
          <p:cNvSpPr txBox="1"/>
          <p:nvPr/>
        </p:nvSpPr>
        <p:spPr>
          <a:xfrm>
            <a:off x="6002804" y="4441342"/>
            <a:ext cx="5534954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</a:pPr>
            <a:r>
              <a:rPr lang="en-US" sz="2499" spc="124">
                <a:solidFill>
                  <a:srgbClr val="000000"/>
                </a:solidFill>
                <a:latin typeface="Roboto Bold"/>
              </a:rPr>
              <a:t>Ing. Simona Kalinovská</a:t>
            </a:r>
          </a:p>
          <a:p>
            <a:pPr algn="ctr">
              <a:lnSpc>
                <a:spcPts val="4499"/>
              </a:lnSpc>
            </a:pPr>
            <a:r>
              <a:rPr lang="en-US" sz="2499" spc="124">
                <a:solidFill>
                  <a:srgbClr val="000000"/>
                </a:solidFill>
                <a:latin typeface="Roboto"/>
              </a:rPr>
              <a:t>zakladateľka a konateľka </a:t>
            </a:r>
          </a:p>
          <a:p>
            <a:pPr algn="ctr">
              <a:lnSpc>
                <a:spcPts val="4499"/>
              </a:lnSpc>
            </a:pPr>
            <a:r>
              <a:rPr lang="en-US" sz="2499" spc="124">
                <a:solidFill>
                  <a:srgbClr val="000000"/>
                </a:solidFill>
                <a:latin typeface="Roboto"/>
              </a:rPr>
              <a:t> +421 918 641 394</a:t>
            </a:r>
          </a:p>
          <a:p>
            <a:pPr algn="ctr">
              <a:lnSpc>
                <a:spcPts val="4499"/>
              </a:lnSpc>
            </a:pPr>
            <a:r>
              <a:rPr lang="en-US" sz="2499" spc="124">
                <a:solidFill>
                  <a:srgbClr val="FAA738"/>
                </a:solidFill>
                <a:latin typeface="Roboto"/>
              </a:rPr>
              <a:t>kalinovska@3mon.sk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90761" y="7250956"/>
            <a:ext cx="4329804" cy="409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000" u="sng">
                <a:solidFill>
                  <a:srgbClr val="F9A635"/>
                </a:solidFill>
                <a:latin typeface="Arial Nova Condensed"/>
              </a:rPr>
              <a:t>https://3mon.sk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3870" y="8826501"/>
            <a:ext cx="1330730" cy="431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Roboto"/>
              </a:rPr>
              <a:t>3MON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046" y="8071558"/>
            <a:ext cx="2086554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3MON, 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s.r.o.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8080" b="-10474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8463004" y="-437691"/>
            <a:ext cx="10114314" cy="11162381"/>
            <a:chOff x="0" y="0"/>
            <a:chExt cx="2663852" cy="29398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3852" cy="2939886"/>
            </a:xfrm>
            <a:custGeom>
              <a:avLst/>
              <a:gdLst/>
              <a:ahLst/>
              <a:cxnLst/>
              <a:rect l="l" t="t" r="r" b="b"/>
              <a:pathLst>
                <a:path w="2663852" h="2939886">
                  <a:moveTo>
                    <a:pt x="0" y="0"/>
                  </a:moveTo>
                  <a:lnTo>
                    <a:pt x="2663852" y="0"/>
                  </a:lnTo>
                  <a:lnTo>
                    <a:pt x="2663852" y="2939886"/>
                  </a:lnTo>
                  <a:lnTo>
                    <a:pt x="0" y="2939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20200" y="624205"/>
            <a:ext cx="3999923" cy="94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9"/>
              </a:lnSpc>
            </a:pPr>
            <a:r>
              <a:rPr lang="en-US" sz="7099">
                <a:solidFill>
                  <a:srgbClr val="F9A635"/>
                </a:solidFill>
                <a:latin typeface="Roboto Bold"/>
              </a:rPr>
              <a:t>KTO SME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73780" y="1926638"/>
            <a:ext cx="9331699" cy="6701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Pôsobíme na trhu viac ako 12 rokov. Prinášame najmodernejšie riešenia pre krízovy manažment od osobného vybavenia po bezpilotné hasiace roboty. </a:t>
            </a:r>
          </a:p>
          <a:p>
            <a:pPr algn="just">
              <a:lnSpc>
                <a:spcPts val="3360"/>
              </a:lnSpc>
            </a:pPr>
            <a:endParaRPr lang="en-US" sz="240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Našim cieľom je zvýšovať efektivitu zásahov v náročných podmienkach a pomaháť našim partnerom vyrovnávať sa s novými technológiami a výzvami súčasnosti. </a:t>
            </a:r>
          </a:p>
          <a:p>
            <a:pPr algn="just">
              <a:lnSpc>
                <a:spcPts val="3360"/>
              </a:lnSpc>
            </a:pPr>
            <a:endParaRPr lang="en-US" sz="240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Dodávame moderné vybavenie pre hasičov, hasiace systémy pre elektromobilitu a logistické vybavenie pre letecké hasenie lesných požiarov. </a:t>
            </a:r>
          </a:p>
          <a:p>
            <a:pPr algn="just">
              <a:lnSpc>
                <a:spcPts val="3360"/>
              </a:lnSpc>
            </a:pPr>
            <a:endParaRPr lang="en-US" sz="2400">
              <a:solidFill>
                <a:srgbClr val="000000"/>
              </a:solidFill>
              <a:latin typeface="Roboto"/>
            </a:endParaRPr>
          </a:p>
          <a:p>
            <a:pPr marL="0" lvl="0" indent="0" algn="just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Roboto"/>
              </a:rPr>
              <a:t>Našimi partnermi sú poprední medzinárodní výrobcovia hasičskej techniky. Dlhodobo podporujeme profesionálov krízového manažmentu a úzko spolupracujeme s hasičskými a záchrannými zložkami na Slovensku a v Českej republike.</a:t>
            </a:r>
          </a:p>
        </p:txBody>
      </p:sp>
      <p:sp>
        <p:nvSpPr>
          <p:cNvPr id="8" name="Freeform 8"/>
          <p:cNvSpPr/>
          <p:nvPr/>
        </p:nvSpPr>
        <p:spPr>
          <a:xfrm>
            <a:off x="609600" y="2652390"/>
            <a:ext cx="6448853" cy="4557087"/>
          </a:xfrm>
          <a:custGeom>
            <a:avLst/>
            <a:gdLst/>
            <a:ahLst/>
            <a:cxnLst/>
            <a:rect l="l" t="t" r="r" b="b"/>
            <a:pathLst>
              <a:path w="6448853" h="4557087">
                <a:moveTo>
                  <a:pt x="0" y="0"/>
                </a:moveTo>
                <a:lnTo>
                  <a:pt x="6448853" y="0"/>
                </a:lnTo>
                <a:lnTo>
                  <a:pt x="6448853" y="4557087"/>
                </a:lnTo>
                <a:lnTo>
                  <a:pt x="0" y="4557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 t="-10555" b="-1055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12273012" y="5300269"/>
            <a:ext cx="2165195" cy="1685191"/>
          </a:xfrm>
          <a:custGeom>
            <a:avLst/>
            <a:gdLst/>
            <a:ahLst/>
            <a:cxnLst/>
            <a:rect l="l" t="t" r="r" b="b"/>
            <a:pathLst>
              <a:path w="2165195" h="1685191">
                <a:moveTo>
                  <a:pt x="0" y="0"/>
                </a:moveTo>
                <a:lnTo>
                  <a:pt x="2165195" y="0"/>
                </a:lnTo>
                <a:lnTo>
                  <a:pt x="2165195" y="1685191"/>
                </a:lnTo>
                <a:lnTo>
                  <a:pt x="0" y="1685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695" b="-6695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2167911" y="5627722"/>
            <a:ext cx="4890628" cy="1357738"/>
          </a:xfrm>
          <a:custGeom>
            <a:avLst/>
            <a:gdLst/>
            <a:ahLst/>
            <a:cxnLst/>
            <a:rect l="l" t="t" r="r" b="b"/>
            <a:pathLst>
              <a:path w="4890628" h="1357738">
                <a:moveTo>
                  <a:pt x="0" y="0"/>
                </a:moveTo>
                <a:lnTo>
                  <a:pt x="4890628" y="0"/>
                </a:lnTo>
                <a:lnTo>
                  <a:pt x="4890628" y="1357738"/>
                </a:lnTo>
                <a:lnTo>
                  <a:pt x="0" y="135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Freeform 5"/>
          <p:cNvSpPr/>
          <p:nvPr/>
        </p:nvSpPr>
        <p:spPr>
          <a:xfrm>
            <a:off x="7367218" y="7441779"/>
            <a:ext cx="3553564" cy="1115452"/>
          </a:xfrm>
          <a:custGeom>
            <a:avLst/>
            <a:gdLst/>
            <a:ahLst/>
            <a:cxnLst/>
            <a:rect l="l" t="t" r="r" b="b"/>
            <a:pathLst>
              <a:path w="3553564" h="1115452">
                <a:moveTo>
                  <a:pt x="0" y="0"/>
                </a:moveTo>
                <a:lnTo>
                  <a:pt x="3553564" y="0"/>
                </a:lnTo>
                <a:lnTo>
                  <a:pt x="3553564" y="1115452"/>
                </a:lnTo>
                <a:lnTo>
                  <a:pt x="0" y="1115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453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6" name="Freeform 6"/>
          <p:cNvSpPr/>
          <p:nvPr/>
        </p:nvSpPr>
        <p:spPr>
          <a:xfrm>
            <a:off x="8123029" y="5708697"/>
            <a:ext cx="2716519" cy="1276764"/>
          </a:xfrm>
          <a:custGeom>
            <a:avLst/>
            <a:gdLst/>
            <a:ahLst/>
            <a:cxnLst/>
            <a:rect l="l" t="t" r="r" b="b"/>
            <a:pathLst>
              <a:path w="2716519" h="1276764">
                <a:moveTo>
                  <a:pt x="0" y="0"/>
                </a:moveTo>
                <a:lnTo>
                  <a:pt x="2716519" y="0"/>
                </a:lnTo>
                <a:lnTo>
                  <a:pt x="2716519" y="1276763"/>
                </a:lnTo>
                <a:lnTo>
                  <a:pt x="0" y="12767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Freeform 7"/>
          <p:cNvSpPr/>
          <p:nvPr/>
        </p:nvSpPr>
        <p:spPr>
          <a:xfrm>
            <a:off x="3013311" y="7334941"/>
            <a:ext cx="3001357" cy="1032314"/>
          </a:xfrm>
          <a:custGeom>
            <a:avLst/>
            <a:gdLst/>
            <a:ahLst/>
            <a:cxnLst/>
            <a:rect l="l" t="t" r="r" b="b"/>
            <a:pathLst>
              <a:path w="3001357" h="1032314">
                <a:moveTo>
                  <a:pt x="0" y="0"/>
                </a:moveTo>
                <a:lnTo>
                  <a:pt x="3001357" y="0"/>
                </a:lnTo>
                <a:lnTo>
                  <a:pt x="3001357" y="1032314"/>
                </a:lnTo>
                <a:lnTo>
                  <a:pt x="0" y="10323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8" name="Freeform 8"/>
          <p:cNvSpPr/>
          <p:nvPr/>
        </p:nvSpPr>
        <p:spPr>
          <a:xfrm>
            <a:off x="12273012" y="7545509"/>
            <a:ext cx="2439232" cy="907991"/>
          </a:xfrm>
          <a:custGeom>
            <a:avLst/>
            <a:gdLst/>
            <a:ahLst/>
            <a:cxnLst/>
            <a:rect l="l" t="t" r="r" b="b"/>
            <a:pathLst>
              <a:path w="2439232" h="907991">
                <a:moveTo>
                  <a:pt x="0" y="0"/>
                </a:moveTo>
                <a:lnTo>
                  <a:pt x="2439232" y="0"/>
                </a:lnTo>
                <a:lnTo>
                  <a:pt x="2439232" y="907991"/>
                </a:lnTo>
                <a:lnTo>
                  <a:pt x="0" y="9079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19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9" name="TextBox 9"/>
          <p:cNvSpPr txBox="1"/>
          <p:nvPr/>
        </p:nvSpPr>
        <p:spPr>
          <a:xfrm>
            <a:off x="2566727" y="2465644"/>
            <a:ext cx="11871480" cy="180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2999">
                <a:solidFill>
                  <a:srgbClr val="FAA738"/>
                </a:solidFill>
                <a:latin typeface="Codec Pro Bold"/>
              </a:rPr>
              <a:t>3MON</a:t>
            </a:r>
            <a:r>
              <a:rPr lang="en-US" sz="2999">
                <a:solidFill>
                  <a:srgbClr val="000000"/>
                </a:solidFill>
                <a:latin typeface="Codec Pro"/>
              </a:rPr>
              <a:t> spolupracuje s globálnymi lídrami v oblasti hasenia požiarov a logistiky. To nám umožňuje prinášať našim klientom najpokročilejšie riešenia pre rýchlejšie a efektívnejšie zásahy.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68136" y="871792"/>
            <a:ext cx="6445597" cy="129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AA738"/>
                </a:solidFill>
                <a:latin typeface="Codec Pro Bold"/>
              </a:rPr>
              <a:t>NAŠI PARTNERI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6666" b="-16666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8529480" y="-437691"/>
            <a:ext cx="10114314" cy="11162381"/>
            <a:chOff x="0" y="0"/>
            <a:chExt cx="2663852" cy="29398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3852" cy="2939886"/>
            </a:xfrm>
            <a:custGeom>
              <a:avLst/>
              <a:gdLst/>
              <a:ahLst/>
              <a:cxnLst/>
              <a:rect l="l" t="t" r="r" b="b"/>
              <a:pathLst>
                <a:path w="2663852" h="2939886">
                  <a:moveTo>
                    <a:pt x="0" y="0"/>
                  </a:moveTo>
                  <a:lnTo>
                    <a:pt x="2663852" y="0"/>
                  </a:lnTo>
                  <a:lnTo>
                    <a:pt x="2663852" y="2939886"/>
                  </a:lnTo>
                  <a:lnTo>
                    <a:pt x="0" y="2939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154200" y="1859859"/>
            <a:ext cx="5532983" cy="6195834"/>
            <a:chOff x="0" y="0"/>
            <a:chExt cx="6350000" cy="71107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3"/>
              <a:stretch>
                <a:fillRect l="-23309" r="-23309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54200" y="6273513"/>
            <a:ext cx="5330929" cy="5969574"/>
            <a:chOff x="0" y="0"/>
            <a:chExt cx="6350000" cy="71107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34731" t="-1014" r="-34731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154200" y="-3003728"/>
            <a:ext cx="6019329" cy="6740445"/>
            <a:chOff x="0" y="0"/>
            <a:chExt cx="6350000" cy="7110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7110730"/>
            </a:xfrm>
            <a:custGeom>
              <a:avLst/>
              <a:gdLst/>
              <a:ahLst/>
              <a:cxnLst/>
              <a:rect l="l" t="t" r="r" b="b"/>
              <a:pathLst>
                <a:path w="6350000" h="7110730">
                  <a:moveTo>
                    <a:pt x="6350000" y="4700270"/>
                  </a:moveTo>
                  <a:lnTo>
                    <a:pt x="0" y="7110730"/>
                  </a:lnTo>
                  <a:lnTo>
                    <a:pt x="0" y="241046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5"/>
              <a:stretch>
                <a:fillRect l="-45078" t="-1887" r="-45078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72610" y="233144"/>
            <a:ext cx="9101584" cy="2114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A738"/>
                </a:solidFill>
                <a:latin typeface="Roboto Bold"/>
              </a:rPr>
              <a:t>VÝZVY</a:t>
            </a:r>
            <a:r>
              <a:rPr lang="en-US" sz="6000">
                <a:solidFill>
                  <a:srgbClr val="737373"/>
                </a:solidFill>
                <a:latin typeface="Roboto Bold"/>
              </a:rPr>
              <a:t> PRI HASENÍ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Roboto Bold"/>
              </a:rPr>
              <a:t> POŽIAROV 21. STOROČIA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066056"/>
            <a:ext cx="9181462" cy="275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AA738"/>
                </a:solidFill>
                <a:latin typeface="Roboto Bold"/>
              </a:rPr>
              <a:t>Klimatické </a:t>
            </a:r>
            <a:r>
              <a:rPr lang="en-US" sz="3500">
                <a:solidFill>
                  <a:srgbClr val="000000"/>
                </a:solidFill>
                <a:latin typeface="Roboto Bold"/>
              </a:rPr>
              <a:t>zmeny: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globálne zvyšovanie priemernej teploty vzduchu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rozsiahle a ničivé lesné požiare</a:t>
            </a:r>
          </a:p>
          <a:p>
            <a:pPr marL="647703" lvl="1" indent="-323852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ohrozenie čoraz väčšieho množstva ľudí v dôsledku extrémnych javov v počasí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380267"/>
            <a:ext cx="9945494" cy="275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AA738"/>
                </a:solidFill>
                <a:latin typeface="Roboto Bold"/>
              </a:rPr>
              <a:t>Elektromobilita</a:t>
            </a:r>
            <a:r>
              <a:rPr lang="en-US" sz="3500">
                <a:solidFill>
                  <a:srgbClr val="000000"/>
                </a:solidFill>
                <a:latin typeface="Roboto Bold"/>
              </a:rPr>
              <a:t>: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neustále zvyšovanie počtu hybridných vozidiel a vozidiel s hybridným pohonom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špecifické materiály, z ktorých sa vyrábajú batérie 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Roboto"/>
              </a:rPr>
              <a:t>špecifický charakter požiarov EV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 l="-3827" r="-3827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/>
          <p:nvPr/>
        </p:nvGrpSpPr>
        <p:grpSpPr>
          <a:xfrm>
            <a:off x="8679049" y="-121933"/>
            <a:ext cx="10114314" cy="11162381"/>
            <a:chOff x="0" y="0"/>
            <a:chExt cx="2663852" cy="29398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63852" cy="2939886"/>
            </a:xfrm>
            <a:custGeom>
              <a:avLst/>
              <a:gdLst/>
              <a:ahLst/>
              <a:cxnLst/>
              <a:rect l="l" t="t" r="r" b="b"/>
              <a:pathLst>
                <a:path w="2663852" h="2939886">
                  <a:moveTo>
                    <a:pt x="0" y="0"/>
                  </a:moveTo>
                  <a:lnTo>
                    <a:pt x="2663852" y="0"/>
                  </a:lnTo>
                  <a:lnTo>
                    <a:pt x="2663852" y="2939886"/>
                  </a:lnTo>
                  <a:lnTo>
                    <a:pt x="0" y="293988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sk-SK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13609" y="2552739"/>
            <a:ext cx="13708378" cy="5060676"/>
          </a:xfrm>
          <a:custGeom>
            <a:avLst/>
            <a:gdLst/>
            <a:ahLst/>
            <a:cxnLst/>
            <a:rect l="l" t="t" r="r" b="b"/>
            <a:pathLst>
              <a:path w="13708378" h="5060676">
                <a:moveTo>
                  <a:pt x="0" y="0"/>
                </a:moveTo>
                <a:lnTo>
                  <a:pt x="13708378" y="0"/>
                </a:lnTo>
                <a:lnTo>
                  <a:pt x="13708378" y="5060676"/>
                </a:lnTo>
                <a:lnTo>
                  <a:pt x="0" y="5060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7" name="TextBox 7"/>
          <p:cNvSpPr txBox="1"/>
          <p:nvPr/>
        </p:nvSpPr>
        <p:spPr>
          <a:xfrm>
            <a:off x="1712268" y="438156"/>
            <a:ext cx="14863465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A635"/>
                </a:solidFill>
                <a:latin typeface="Roboto Bold"/>
              </a:rPr>
              <a:t>ELEKTROMOBILITA </a:t>
            </a:r>
            <a:r>
              <a:rPr lang="en-US" sz="6000">
                <a:solidFill>
                  <a:srgbClr val="737373"/>
                </a:solidFill>
                <a:latin typeface="Roboto Bold"/>
              </a:rPr>
              <a:t>AKO NOVÝ ŠTANDARD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07876" y="2476539"/>
            <a:ext cx="8121050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"/>
              </a:rPr>
              <a:t>Trend</a:t>
            </a:r>
            <a:r>
              <a:rPr lang="sk-SK" sz="3000" dirty="0" err="1">
                <a:solidFill>
                  <a:srgbClr val="000000"/>
                </a:solidFill>
                <a:latin typeface="Roboto"/>
              </a:rPr>
              <a:t>om</a:t>
            </a:r>
            <a:r>
              <a:rPr lang="sk-SK" sz="3000" dirty="0">
                <a:solidFill>
                  <a:srgbClr val="000000"/>
                </a:solidFill>
                <a:latin typeface="Roboto"/>
              </a:rPr>
              <a:t> 21. storočia  je </a:t>
            </a:r>
            <a:r>
              <a:rPr lang="sk-SK" sz="3000" dirty="0" err="1">
                <a:solidFill>
                  <a:srgbClr val="000000"/>
                </a:solidFill>
                <a:latin typeface="Roboto"/>
              </a:rPr>
              <a:t>elektromobilita</a:t>
            </a:r>
            <a:r>
              <a:rPr lang="sk-SK" sz="30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dokumentujú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tak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absolútne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čísla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predajnosti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ako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aj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podiel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EV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3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"/>
              </a:rPr>
              <a:t>trhu</a:t>
            </a:r>
            <a:endParaRPr lang="en-US" sz="30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07876" y="4401216"/>
            <a:ext cx="865285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Čoraz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väčší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podiel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osobnej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mobility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budú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zabezpečovať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EV,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čo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vytvára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celý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rad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nových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problémov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z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hľadiska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dynamickej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aj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statickej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dopravy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a v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neposlednom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rade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aj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pre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profesionálov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zasahujúcich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pri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hasení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Bold"/>
              </a:rPr>
              <a:t>požiarov</a:t>
            </a:r>
            <a:r>
              <a:rPr lang="en-US" sz="3000" dirty="0">
                <a:solidFill>
                  <a:srgbClr val="000000"/>
                </a:solidFill>
                <a:latin typeface="Roboto Bold"/>
              </a:rPr>
              <a:t> EV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56779" y="7678709"/>
            <a:ext cx="13117264" cy="189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Roboto Bold"/>
              </a:rPr>
              <a:t>Problémy: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Roboto"/>
              </a:rPr>
              <a:t>špecifický prejav horenia materiálov použitých v batériách EV a hybridných vozidiel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Roboto"/>
              </a:rPr>
              <a:t>vysoké teploty pri horení</a:t>
            </a:r>
          </a:p>
          <a:p>
            <a:pPr marL="582933" lvl="1" indent="-291467" algn="just">
              <a:lnSpc>
                <a:spcPts val="3780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Roboto"/>
              </a:rPr>
              <a:t>nevyhnutnosť prispôsobiť hasiace postupy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Freeform 3"/>
          <p:cNvSpPr/>
          <p:nvPr/>
        </p:nvSpPr>
        <p:spPr>
          <a:xfrm>
            <a:off x="6234601" y="8780090"/>
            <a:ext cx="5818798" cy="1506910"/>
          </a:xfrm>
          <a:custGeom>
            <a:avLst/>
            <a:gdLst/>
            <a:ahLst/>
            <a:cxnLst/>
            <a:rect l="l" t="t" r="r" b="b"/>
            <a:pathLst>
              <a:path w="5818798" h="1506910">
                <a:moveTo>
                  <a:pt x="0" y="0"/>
                </a:moveTo>
                <a:lnTo>
                  <a:pt x="5818798" y="0"/>
                </a:lnTo>
                <a:lnTo>
                  <a:pt x="5818798" y="1506910"/>
                </a:lnTo>
                <a:lnTo>
                  <a:pt x="0" y="1506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4" r="-1794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4" name="Freeform 4"/>
          <p:cNvSpPr/>
          <p:nvPr/>
        </p:nvSpPr>
        <p:spPr>
          <a:xfrm>
            <a:off x="6234601" y="4900892"/>
            <a:ext cx="5818798" cy="3879199"/>
          </a:xfrm>
          <a:custGeom>
            <a:avLst/>
            <a:gdLst/>
            <a:ahLst/>
            <a:cxnLst/>
            <a:rect l="l" t="t" r="r" b="b"/>
            <a:pathLst>
              <a:path w="5818798" h="3879199">
                <a:moveTo>
                  <a:pt x="0" y="0"/>
                </a:moveTo>
                <a:lnTo>
                  <a:pt x="5818798" y="0"/>
                </a:lnTo>
                <a:lnTo>
                  <a:pt x="5818798" y="3879198"/>
                </a:lnTo>
                <a:lnTo>
                  <a:pt x="0" y="387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5" name="TextBox 5"/>
          <p:cNvSpPr txBox="1"/>
          <p:nvPr/>
        </p:nvSpPr>
        <p:spPr>
          <a:xfrm>
            <a:off x="1028700" y="1563532"/>
            <a:ext cx="15893630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Roboto"/>
              </a:rPr>
              <a:t>Základom pre zvládnutie požiaru EV je kontrola horenia. Lepšiu kontrolu nad horením možno dosiahnuť použitím riešenia Fire Isolator.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3990" y="2572313"/>
            <a:ext cx="15888340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00"/>
              </a:lnSpc>
              <a:spcBef>
                <a:spcPct val="0"/>
              </a:spcBef>
            </a:pPr>
            <a:r>
              <a:rPr lang="en-US" sz="2500" dirty="0" err="1">
                <a:solidFill>
                  <a:srgbClr val="000000"/>
                </a:solidFill>
                <a:latin typeface="Roboto"/>
              </a:rPr>
              <a:t>Podstatným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prvkom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portfólia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Fire Isolator je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protipožiarna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deka.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Odolá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teplotám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b="1" dirty="0" err="1">
                <a:solidFill>
                  <a:srgbClr val="000000"/>
                </a:solidFill>
                <a:latin typeface="Roboto"/>
              </a:rPr>
              <a:t>až</a:t>
            </a:r>
            <a:r>
              <a:rPr lang="en-US" sz="2500" b="1" dirty="0">
                <a:solidFill>
                  <a:srgbClr val="000000"/>
                </a:solidFill>
                <a:latin typeface="Roboto"/>
              </a:rPr>
              <a:t> 1600° 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po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dobu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až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50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hodín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Obsluhu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zvládne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dvojica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osôb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túto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deku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možno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Roboto"/>
              </a:rPr>
              <a:t>použiť</a:t>
            </a:r>
            <a:r>
              <a:rPr lang="en-US" sz="25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500" b="1" u="sng" dirty="0">
                <a:solidFill>
                  <a:srgbClr val="000000"/>
                </a:solidFill>
                <a:latin typeface="Roboto"/>
              </a:rPr>
              <a:t>6 - 8 </a:t>
            </a:r>
            <a:r>
              <a:rPr lang="en-US" sz="2500" b="1" u="sng" dirty="0" err="1">
                <a:solidFill>
                  <a:srgbClr val="000000"/>
                </a:solidFill>
                <a:latin typeface="Roboto"/>
              </a:rPr>
              <a:t>krát</a:t>
            </a:r>
            <a:r>
              <a:rPr lang="en-US" sz="2500" b="1" u="sng" dirty="0">
                <a:solidFill>
                  <a:srgbClr val="000000"/>
                </a:solidFill>
                <a:latin typeface="Roboto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81094"/>
            <a:ext cx="15893630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Roboto"/>
              </a:rPr>
              <a:t>Protipožiarna deka umožňuje kontrolu horenia obmedzením prísunu kýslika. Sama osebe neslúži na uhasenie horenia ale výrazne pomáha pri jeho kontrole.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17617" y="372919"/>
            <a:ext cx="8515796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A635"/>
                </a:solidFill>
                <a:latin typeface="Roboto Bold"/>
              </a:rPr>
              <a:t>KONTROLA </a:t>
            </a:r>
            <a:r>
              <a:rPr lang="en-US" sz="6000">
                <a:solidFill>
                  <a:srgbClr val="737373"/>
                </a:solidFill>
                <a:latin typeface="Roboto Bold"/>
              </a:rPr>
              <a:t>HORENIA</a:t>
            </a:r>
            <a:r>
              <a:rPr lang="en-US" sz="6000">
                <a:solidFill>
                  <a:srgbClr val="F9A635"/>
                </a:solidFill>
                <a:latin typeface="Roboto Bold"/>
              </a:rPr>
              <a:t> </a:t>
            </a:r>
            <a:r>
              <a:rPr lang="en-US" sz="6000">
                <a:solidFill>
                  <a:srgbClr val="737373"/>
                </a:solidFill>
                <a:latin typeface="Roboto Bold"/>
              </a:rPr>
              <a:t>EV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822" b="-1822"/>
            </a:stretch>
          </a:blipFill>
        </p:spPr>
        <p:txBody>
          <a:bodyPr/>
          <a:lstStyle/>
          <a:p>
            <a:endParaRPr lang="sk-SK"/>
          </a:p>
        </p:txBody>
      </p:sp>
      <p:sp>
        <p:nvSpPr>
          <p:cNvPr id="3" name="TextBox 3"/>
          <p:cNvSpPr txBox="1"/>
          <p:nvPr/>
        </p:nvSpPr>
        <p:spPr>
          <a:xfrm>
            <a:off x="1228739" y="1324835"/>
            <a:ext cx="15493552" cy="388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Roboto"/>
              </a:rPr>
              <a:t>Vo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všeobecnosti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neexistuje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jediné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riešenie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uhasenie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alebo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kontrolu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požiarov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EV.</a:t>
            </a:r>
          </a:p>
          <a:p>
            <a:pPr algn="just">
              <a:lnSpc>
                <a:spcPts val="2800"/>
              </a:lnSpc>
            </a:pPr>
            <a:endParaRPr lang="en-US" sz="200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2800"/>
              </a:lnSpc>
            </a:pPr>
            <a:r>
              <a:rPr lang="en-US" sz="2000" dirty="0" err="1">
                <a:solidFill>
                  <a:srgbClr val="000000"/>
                </a:solidFill>
                <a:latin typeface="Roboto"/>
              </a:rPr>
              <a:t>Pri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vývoji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testovaní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hasiaceho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príslušenstva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Fire Isolator,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ktorý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bol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vytvorený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práve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pre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prípady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požiarov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EV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osvedčil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tento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Roboto"/>
              </a:rPr>
              <a:t>postup</a:t>
            </a:r>
            <a:r>
              <a:rPr lang="en-US" sz="2000" dirty="0">
                <a:solidFill>
                  <a:srgbClr val="000000"/>
                </a:solidFill>
                <a:latin typeface="Roboto"/>
              </a:rPr>
              <a:t>: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Použitie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protipožiarnej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deky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odolnej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voči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vysokým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teplotám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(do 1600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stupňov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C°,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testované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podľa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ISO EN 13501-1) s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cieľom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izolovať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kontrolovať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požiar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šírenie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zadymenia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predchádzať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vedľajším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škodám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Použitie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aerosólových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jednotiek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ktoré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prerušujú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chemické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reťazové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reakcie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horenia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potláčajú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požiar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čo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vedie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k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zníženiu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teploty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Použitie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prúdu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vodnej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hmly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cez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prikrývku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, s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cieľom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zníženia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toxických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výparov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dymu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pre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ďalšie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ochladenie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horiaceho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EV.</a:t>
            </a: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Sledovanie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teploty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cez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termokameru</a:t>
            </a:r>
            <a:endParaRPr lang="en-US" sz="2000" u="none" strike="noStrike" dirty="0">
              <a:solidFill>
                <a:srgbClr val="000000"/>
              </a:solidFill>
              <a:latin typeface="Roboto"/>
            </a:endParaRPr>
          </a:p>
          <a:p>
            <a:pPr marL="431802" lvl="1" indent="-215901" algn="just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Odporúča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sa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ponechať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EV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nechať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niekoľko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dní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ponorené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vo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vodnej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nádrži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pre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úplné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uhasenie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požiaru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vo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vnútri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vysokonapäťovej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batérie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zabráneniu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znovu-rozhorenia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000" u="none" strike="noStrike" dirty="0" err="1">
                <a:solidFill>
                  <a:srgbClr val="000000"/>
                </a:solidFill>
                <a:latin typeface="Roboto"/>
              </a:rPr>
              <a:t>požiaru</a:t>
            </a:r>
            <a:r>
              <a:rPr lang="en-US" sz="2000" u="none" strike="noStrike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marL="0" lvl="0" indent="0" algn="just">
              <a:lnSpc>
                <a:spcPts val="2800"/>
              </a:lnSpc>
              <a:spcBef>
                <a:spcPct val="0"/>
              </a:spcBef>
            </a:pPr>
            <a:endParaRPr lang="en-US" sz="2000" u="none" strike="noStrike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5207859"/>
            <a:ext cx="16605662" cy="5248057"/>
            <a:chOff x="0" y="0"/>
            <a:chExt cx="22140883" cy="699740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5255840" cy="4551321"/>
              <a:chOff x="0" y="0"/>
              <a:chExt cx="4282440" cy="3708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4224" r="-24224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4171388" y="2446089"/>
              <a:ext cx="5255840" cy="4551321"/>
              <a:chOff x="0" y="0"/>
              <a:chExt cx="4282440" cy="3708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48449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8441502" y="138501"/>
              <a:ext cx="5255840" cy="4551321"/>
              <a:chOff x="0" y="0"/>
              <a:chExt cx="4282440" cy="3708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4266" r="-24266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2560653" y="2446089"/>
              <a:ext cx="5255840" cy="4551321"/>
              <a:chOff x="0" y="0"/>
              <a:chExt cx="4282440" cy="3708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4266" r="-24266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6885043" y="138501"/>
              <a:ext cx="5255840" cy="4551321"/>
              <a:chOff x="0" y="0"/>
              <a:chExt cx="4282440" cy="3708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24224" r="-24224"/>
                </a:stretch>
              </a:blipFill>
            </p:spPr>
            <p:txBody>
              <a:bodyPr/>
              <a:lstStyle/>
              <a:p>
                <a:endParaRPr lang="sk-SK"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4874154" y="339915"/>
            <a:ext cx="853969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F9A635"/>
                </a:solidFill>
                <a:latin typeface="Roboto Bold"/>
              </a:rPr>
              <a:t>HASENIE </a:t>
            </a:r>
            <a:r>
              <a:rPr lang="en-US" sz="6000" dirty="0">
                <a:solidFill>
                  <a:srgbClr val="737373"/>
                </a:solidFill>
                <a:latin typeface="Roboto Bold"/>
              </a:rPr>
              <a:t>POŽIARU EV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4621" y="1934710"/>
            <a:ext cx="16004679" cy="712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Nasadzovanie robotických systémov je trendom vo všetkých oblastiach, kde je zvýšené riziko ohrozenia ľudského života alebo povaha prostredia znemožňuje prácu človeka, alebo je pre človeka priamo smrteľná.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 Bold"/>
              </a:rPr>
              <a:t>Robotický systém je mechanické zariadenie, ktoré plní zadanie pomocou senzorov pre orientáciu v prostredí, počítačového programu pre kontrolu a ľudského operátora pre asistenciu a ovládanie činnosti robota.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Roboto Bold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Existuje široko portfólio hasičských robotov. Vo všeobecnosti možno identifikovať dva typy robotických systémov:</a:t>
            </a: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 Bold"/>
              </a:rPr>
              <a:t>Statické:</a:t>
            </a:r>
            <a:r>
              <a:rPr lang="en-US" sz="2400">
                <a:solidFill>
                  <a:srgbClr val="000000"/>
                </a:solidFill>
                <a:latin typeface="Roboto"/>
              </a:rPr>
              <a:t> rozličné automatizované monitorovacie zariadenia na monitorovanie nebezpečenstva požiaru.</a:t>
            </a: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 Bold"/>
              </a:rPr>
              <a:t>Mobilné: p</a:t>
            </a:r>
            <a:r>
              <a:rPr lang="en-US" sz="2400">
                <a:solidFill>
                  <a:srgbClr val="000000"/>
                </a:solidFill>
                <a:latin typeface="Roboto"/>
              </a:rPr>
              <a:t>ohyblivé stroje vybavené pokročilými senzormi a zariadeniami pre aktívnu podporu operácie hasičskej jednotky.</a:t>
            </a:r>
          </a:p>
          <a:p>
            <a:pPr algn="just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oboto"/>
              </a:rPr>
              <a:t>Mobilné robotické systémy zvyšujú efektivitu zásahu a prinášajú mnoho výhod. 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možno ich násadiť pri požiaroch s extrémne vysokými teplotami,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možno ich násadiť  v zamorenom prostredí (CBRN),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ich silnou stránkou je rýchlosť, agilita, senzory, možnosť ovládania na diaľku,</a:t>
            </a:r>
          </a:p>
          <a:p>
            <a:pPr marL="518160" lvl="1" indent="-259080" algn="just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roboty môžu vďaka pokročilým senzorom zlepšovať situačné povedomie zasahujúcej jednotky</a:t>
            </a:r>
          </a:p>
          <a:p>
            <a:pPr marL="518160" lvl="1" indent="-259080" algn="just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Roboto"/>
              </a:rPr>
              <a:t>nasadenie robotických systémov šetrí ľudské zdroje a pomáha chrániť životy a zdravie.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698057" y="438156"/>
            <a:ext cx="8891885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Roboto Bold"/>
              </a:rPr>
              <a:t>ROBOTIZÁCIA  V </a:t>
            </a:r>
            <a:r>
              <a:rPr lang="en-US" sz="6000">
                <a:solidFill>
                  <a:srgbClr val="F9A635"/>
                </a:solidFill>
                <a:latin typeface="Roboto Bold"/>
              </a:rPr>
              <a:t>HASENÍ </a:t>
            </a:r>
          </a:p>
        </p:txBody>
      </p:sp>
      <p:sp>
        <p:nvSpPr>
          <p:cNvPr id="4" name="Freeform 4"/>
          <p:cNvSpPr/>
          <p:nvPr/>
        </p:nvSpPr>
        <p:spPr>
          <a:xfrm>
            <a:off x="285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28447" b="-28447"/>
            </a:stretch>
          </a:blipFill>
        </p:spPr>
        <p:txBody>
          <a:bodyPr/>
          <a:lstStyle/>
          <a:p>
            <a:endParaRPr lang="sk-SK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44000" y="4511077"/>
            <a:ext cx="9328672" cy="6414664"/>
            <a:chOff x="0" y="0"/>
            <a:chExt cx="6159500" cy="42354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3"/>
              <a:stretch>
                <a:fillRect t="-10530" b="-10530"/>
              </a:stretch>
            </a:blipFill>
          </p:spPr>
          <p:txBody>
            <a:bodyPr/>
            <a:lstStyle/>
            <a:p>
              <a:endParaRPr lang="sk-SK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64561" y="1877658"/>
            <a:ext cx="17395231" cy="326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Roboto"/>
              </a:rPr>
              <a:t>Robot COLOSSUS je plne elektrický robot, odolný voči tepelným vlnám a s výbornými vlastnosťami pri nasadení v teréne.</a:t>
            </a:r>
          </a:p>
          <a:p>
            <a:pPr algn="ctr">
              <a:lnSpc>
                <a:spcPts val="3742"/>
              </a:lnSpc>
            </a:pPr>
            <a:endParaRPr lang="en-US" sz="2673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742"/>
              </a:lnSpc>
            </a:pPr>
            <a:r>
              <a:rPr lang="en-US" sz="2673">
                <a:solidFill>
                  <a:srgbClr val="000000"/>
                </a:solidFill>
                <a:latin typeface="Roboto"/>
              </a:rPr>
              <a:t>COLOSSUS je viacúčelový podporný robot pre zásahy na miestach s vysokým rizikom nebezpečenstva so všestranným využitím pre hasičov, ozbrojené sily a priemyselnú bezpečnosť. </a:t>
            </a:r>
          </a:p>
          <a:p>
            <a:pPr>
              <a:lnSpc>
                <a:spcPts val="3742"/>
              </a:lnSpc>
            </a:pPr>
            <a:endParaRPr lang="en-US" sz="2673">
              <a:solidFill>
                <a:srgbClr val="000000"/>
              </a:solidFill>
              <a:latin typeface="Roboto"/>
            </a:endParaRPr>
          </a:p>
          <a:p>
            <a:pPr marL="0" lvl="0" indent="0" algn="ctr">
              <a:lnSpc>
                <a:spcPts val="3742"/>
              </a:lnSpc>
              <a:spcBef>
                <a:spcPct val="0"/>
              </a:spcBef>
            </a:pPr>
            <a:endParaRPr lang="en-US" sz="2673">
              <a:solidFill>
                <a:srgbClr val="000000"/>
              </a:solidFill>
              <a:latin typeface="Robo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65837" y="438156"/>
            <a:ext cx="6556325" cy="104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737373"/>
                </a:solidFill>
                <a:latin typeface="Roboto Bold"/>
              </a:rPr>
              <a:t>ROBOT </a:t>
            </a:r>
            <a:r>
              <a:rPr lang="en-US" sz="6000">
                <a:solidFill>
                  <a:srgbClr val="F9A635"/>
                </a:solidFill>
                <a:latin typeface="Roboto Bold"/>
              </a:rPr>
              <a:t>COLOSSUS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5036" y="4628116"/>
            <a:ext cx="8046400" cy="373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670" dirty="0">
                <a:solidFill>
                  <a:srgbClr val="000000"/>
                </a:solidFill>
                <a:latin typeface="Roboto"/>
              </a:rPr>
              <a:t>COLOSSUS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odoláva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teplotám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b="1" dirty="0" err="1">
                <a:solidFill>
                  <a:srgbClr val="000000"/>
                </a:solidFill>
                <a:latin typeface="Roboto"/>
              </a:rPr>
              <a:t>až</a:t>
            </a:r>
            <a:r>
              <a:rPr lang="en-US" sz="2670" b="1" dirty="0">
                <a:solidFill>
                  <a:srgbClr val="000000"/>
                </a:solidFill>
                <a:latin typeface="Roboto"/>
              </a:rPr>
              <a:t> do 900 °C.</a:t>
            </a:r>
          </a:p>
          <a:p>
            <a:pPr algn="just">
              <a:lnSpc>
                <a:spcPts val="3738"/>
              </a:lnSpc>
            </a:pPr>
            <a:endParaRPr lang="en-US" sz="2670" dirty="0">
              <a:solidFill>
                <a:srgbClr val="000000"/>
              </a:solidFill>
              <a:latin typeface="Roboto"/>
            </a:endParaRPr>
          </a:p>
          <a:p>
            <a:pPr algn="just">
              <a:lnSpc>
                <a:spcPts val="3738"/>
              </a:lnSpc>
            </a:pPr>
            <a:r>
              <a:rPr lang="en-US" sz="2670" dirty="0">
                <a:solidFill>
                  <a:srgbClr val="000000"/>
                </a:solidFill>
                <a:latin typeface="Roboto"/>
              </a:rPr>
              <a:t>Je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skonštruovaný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na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podvozku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s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pevnou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odolnou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konštrukciou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z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leteckého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hliníku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. </a:t>
            </a:r>
          </a:p>
          <a:p>
            <a:pPr algn="just">
              <a:lnSpc>
                <a:spcPts val="3738"/>
              </a:lnSpc>
            </a:pPr>
            <a:endParaRPr lang="en-US" sz="2670" dirty="0">
              <a:solidFill>
                <a:srgbClr val="000000"/>
              </a:solidFill>
              <a:latin typeface="Roboto"/>
            </a:endParaRPr>
          </a:p>
          <a:p>
            <a:pPr marL="0" lvl="0" indent="0" algn="just">
              <a:lnSpc>
                <a:spcPts val="3738"/>
              </a:lnSpc>
              <a:spcBef>
                <a:spcPct val="0"/>
              </a:spcBef>
            </a:pPr>
            <a:r>
              <a:rPr lang="en-US" sz="2670" dirty="0" err="1">
                <a:solidFill>
                  <a:srgbClr val="000000"/>
                </a:solidFill>
                <a:latin typeface="Roboto"/>
              </a:rPr>
              <a:t>Pásová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trakcia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dovoľuje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robotu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manévrovať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v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sťažených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podmienkach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prekonávať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schodiská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iné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prekážky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a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zvládnuť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až</a:t>
            </a:r>
            <a:r>
              <a:rPr lang="en-US" sz="2670" dirty="0">
                <a:solidFill>
                  <a:srgbClr val="000000"/>
                </a:solidFill>
                <a:latin typeface="Roboto"/>
              </a:rPr>
              <a:t> 40° </a:t>
            </a:r>
            <a:r>
              <a:rPr lang="en-US" sz="2670" dirty="0" err="1">
                <a:solidFill>
                  <a:srgbClr val="000000"/>
                </a:solidFill>
                <a:latin typeface="Roboto"/>
              </a:rPr>
              <a:t>stúpanie</a:t>
            </a:r>
            <a:endParaRPr lang="en-US" sz="267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1354</Words>
  <Application>Microsoft Office PowerPoint</Application>
  <PresentationFormat>Vlastná</PresentationFormat>
  <Paragraphs>146</Paragraphs>
  <Slides>15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5" baseType="lpstr">
      <vt:lpstr>Codec Pro Bold</vt:lpstr>
      <vt:lpstr>Canva Sans</vt:lpstr>
      <vt:lpstr>Canva Sans Bold</vt:lpstr>
      <vt:lpstr>Roboto</vt:lpstr>
      <vt:lpstr>Arial Nova Condensed</vt:lpstr>
      <vt:lpstr>Roboto Bold</vt:lpstr>
      <vt:lpstr>Codec Pro</vt:lpstr>
      <vt:lpstr>Calibri</vt:lpstr>
      <vt:lpstr>Arial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Pozarni Ochrana 23 Prezentacia</dc:title>
  <cp:lastModifiedBy>Simona Kalinovská</cp:lastModifiedBy>
  <cp:revision>2</cp:revision>
  <dcterms:created xsi:type="dcterms:W3CDTF">2006-08-16T00:00:00Z</dcterms:created>
  <dcterms:modified xsi:type="dcterms:W3CDTF">2023-09-06T03:59:22Z</dcterms:modified>
  <dc:identifier>DAFszyH-ak4</dc:identifier>
</cp:coreProperties>
</file>